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696" r:id="rId2"/>
    <p:sldId id="684" r:id="rId3"/>
    <p:sldId id="677" r:id="rId4"/>
    <p:sldId id="691" r:id="rId5"/>
    <p:sldId id="692" r:id="rId6"/>
    <p:sldId id="693" r:id="rId7"/>
    <p:sldId id="694" r:id="rId8"/>
    <p:sldId id="695" r:id="rId9"/>
    <p:sldId id="680" r:id="rId10"/>
    <p:sldId id="681" r:id="rId11"/>
    <p:sldId id="689" r:id="rId12"/>
    <p:sldId id="690" r:id="rId13"/>
    <p:sldId id="682" r:id="rId14"/>
    <p:sldId id="685" r:id="rId15"/>
    <p:sldId id="686" r:id="rId16"/>
    <p:sldId id="687" r:id="rId17"/>
    <p:sldId id="673" r:id="rId18"/>
    <p:sldId id="33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FF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836" autoAdjust="0"/>
    <p:restoredTop sz="99677" autoAdjust="0"/>
  </p:normalViewPr>
  <p:slideViewPr>
    <p:cSldViewPr showGuides="1">
      <p:cViewPr varScale="1">
        <p:scale>
          <a:sx n="130" d="100"/>
          <a:sy n="130" d="100"/>
        </p:scale>
        <p:origin x="-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63217-B453-5744-9433-09D37F2F0F57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3351-4A4E-3A47-9A0D-E6F6E44D6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B1C74-D292-EC4F-9AFD-016EEF615BE8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E5EB81-D84A-9B43-A98A-ED1836771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B1C74-D292-EC4F-9AFD-016EEF615BE8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E5EB81-D84A-9B43-A98A-ED1836771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B1C74-D292-EC4F-9AFD-016EEF615BE8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E5EB81-D84A-9B43-A98A-ED1836771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B1C74-D292-EC4F-9AFD-016EEF615BE8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E5EB81-D84A-9B43-A98A-ED1836771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0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95000"/>
            </a:schemeClr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95000"/>
            </a:schemeClr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95000"/>
            </a:schemeClr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95000"/>
            </a:schemeClr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9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9144000" cy="2946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Complete &amp; Connected:</a:t>
            </a:r>
            <a:br>
              <a:rPr lang="en-US" sz="4800" b="1" dirty="0" smtClean="0"/>
            </a:br>
            <a:r>
              <a:rPr lang="en-US" sz="3200" b="1" dirty="0" smtClean="0"/>
              <a:t>Tools for Planning a Balanced Transportation </a:t>
            </a:r>
            <a:r>
              <a:rPr lang="en-US" sz="3200" b="1" dirty="0" smtClean="0"/>
              <a:t>System</a:t>
            </a:r>
            <a:br>
              <a:rPr lang="en-US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Technical Workshop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>
            <a:off x="4343400" y="29367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343400" y="43845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343400" y="58323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705600" y="29367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705600" y="43845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705600" y="58323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981200" y="29367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1200" y="43845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981200" y="58323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Build Out Planning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738587"/>
            <a:ext cx="1905000" cy="385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/>
              <a:t>Single </a:t>
            </a:r>
          </a:p>
          <a:p>
            <a:pPr algn="ctr"/>
            <a:r>
              <a:rPr lang="en-US" sz="2800" dirty="0" smtClean="0"/>
              <a:t>Land Use Scenario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38072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Build Out Land Development Pattern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2436812"/>
            <a:ext cx="18288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27385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Trans Plan </a:t>
            </a:r>
          </a:p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1863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Trans Plan </a:t>
            </a:r>
          </a:p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56341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Trans Plan </a:t>
            </a:r>
          </a:p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123807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Alternative Transportation Systems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38400" y="2436812"/>
            <a:ext cx="1905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27385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List </a:t>
            </a:r>
          </a:p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1863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List </a:t>
            </a:r>
          </a:p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56341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List </a:t>
            </a:r>
          </a:p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123807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Transportation Projects, Policies, Etc.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800600" y="2436812"/>
            <a:ext cx="1905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2743200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Evaluation Criteria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4191000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Evaluation Criteria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638800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Evaluation Criteria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123807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Forecast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Performance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162800" y="2436812"/>
            <a:ext cx="1905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Redmond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7924800" cy="5384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8" y="24904"/>
            <a:ext cx="8720652" cy="68462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>
            <a:off x="4343400" y="29367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343400" y="43845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343400" y="58323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705600" y="29367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705600" y="43845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705600" y="58323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981200" y="29367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1200" y="43845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981200" y="58323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Goal-Based Planning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738587"/>
            <a:ext cx="1905000" cy="385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dirty="0" smtClean="0"/>
              <a:t>Single </a:t>
            </a:r>
          </a:p>
          <a:p>
            <a:pPr algn="ctr"/>
            <a:r>
              <a:rPr lang="en-US" sz="2800" dirty="0" smtClean="0"/>
              <a:t>Land Use Scenario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38072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Build Out Land Development Pattern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2436812"/>
            <a:ext cx="18288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27385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Goal</a:t>
            </a:r>
          </a:p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1863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Goal</a:t>
            </a:r>
          </a:p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56341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Goal</a:t>
            </a:r>
          </a:p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123807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Mobility and Access Goals and Objectives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38400" y="2436812"/>
            <a:ext cx="1905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27385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List </a:t>
            </a:r>
          </a:p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1863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List </a:t>
            </a:r>
          </a:p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56341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List </a:t>
            </a:r>
          </a:p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123807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Transportation Projects, Policies, Etc.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800600" y="2436812"/>
            <a:ext cx="1905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2743200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Evaluation Criteria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4191000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Evaluation Criteria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638800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Evaluation Criteria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123807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Forecast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Performance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162800" y="2436812"/>
            <a:ext cx="1905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Example:  Iowa DOT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Mission: 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 Iowa Department of Transportation advocates and delivers transportation services that support the economic, environmental and social vitality of Iowa.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Goal 1 - Improve the safety of Iowa’s transportation systems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Goal 2 - Improve the quality of Iowa’s transportation systems and what they provide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Goal 3 – Improve internal and external customer service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Goal 4 – Improve the effectiveness of our workplaces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Example:  Iowa DOT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38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Goal 2: 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Improve the quality of Iowa’s transportation systems and what they provide.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4237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Measures for Goal 2: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Measure – Sufficiency rating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Measure – Pavement Condition Index (PCI) value for various classes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Measure – Functionally obsolete and structurally deficient bridges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Measure – Centerline miles of ‘key corridors’ programmed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Measure – Miles of interstate highway at established levels of service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Measure – Average annual combined wage rate of RISE supported jobs as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compared to average county wages rates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Measure – Total business capital investment associated with RISE projects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(leveraged)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Example:  Iowa DOT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38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Goal 2: 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Improve the quality of Iowa’s transportation systems and what they provide.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42370"/>
            <a:ext cx="838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Strategies for Goal 2: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Strategy – Secure sufficient funding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Strategy – Develop a passenger rail program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Strategy – Maximize processes for efficiency and prudent decision-making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Strategy – Develop a transportation system and services performance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management program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373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gets measured</a:t>
            </a:r>
            <a:br>
              <a:rPr lang="en-US" sz="5400" dirty="0" smtClean="0"/>
            </a:br>
            <a:r>
              <a:rPr lang="en-US" sz="5400" dirty="0" smtClean="0"/>
              <a:t>gets done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"/>
          <p:cNvPicPr>
            <a:picLocks noChangeAspect="1" noChangeArrowheads="1"/>
          </p:cNvPicPr>
          <p:nvPr/>
        </p:nvPicPr>
        <p:blipFill>
          <a:blip r:embed="rId2"/>
          <a:srcRect b="26044"/>
          <a:stretch>
            <a:fillRect/>
          </a:stretch>
        </p:blipFill>
        <p:spPr bwMode="auto">
          <a:xfrm>
            <a:off x="0" y="2209800"/>
            <a:ext cx="8428256" cy="4582896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533400"/>
            <a:ext cx="8534400" cy="3312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86100" y="1364159"/>
            <a:ext cx="30480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Goals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4553399"/>
            <a:ext cx="70866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Policies, Programs, Projects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343400" y="2144761"/>
            <a:ext cx="533400" cy="2408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Traditional “Planning”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16200000" flipV="1">
            <a:off x="148680" y="4263480"/>
            <a:ext cx="1988640" cy="1981200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05000" y="301079"/>
            <a:ext cx="30480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Vision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364159"/>
            <a:ext cx="30480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Goals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427239"/>
            <a:ext cx="30480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Objectives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490319"/>
            <a:ext cx="55626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Measures, Indicators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553399"/>
            <a:ext cx="70866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Policies, Programs, Projects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616479"/>
            <a:ext cx="58674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Performance Reporting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21103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Strategic Planning Process</a:t>
            </a: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152400" y="2811960"/>
            <a:ext cx="1752600" cy="1455240"/>
          </a:xfrm>
          <a:prstGeom prst="straightConnector1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3200400" y="1070520"/>
            <a:ext cx="533400" cy="293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200400" y="2144761"/>
            <a:ext cx="533400" cy="293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200400" y="3200400"/>
            <a:ext cx="533400" cy="293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200400" y="4267200"/>
            <a:ext cx="533400" cy="293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200400" y="5334000"/>
            <a:ext cx="533400" cy="293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62000" y="3878760"/>
            <a:ext cx="1143000" cy="949070"/>
          </a:xfrm>
          <a:prstGeom prst="straightConnector1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295400" y="4918330"/>
            <a:ext cx="609600" cy="491870"/>
          </a:xfrm>
          <a:prstGeom prst="straightConnector1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nt Arrow 5"/>
          <p:cNvSpPr/>
          <p:nvPr/>
        </p:nvSpPr>
        <p:spPr>
          <a:xfrm>
            <a:off x="2514600" y="2971800"/>
            <a:ext cx="1143000" cy="1295400"/>
          </a:xfrm>
          <a:prstGeom prst="bentArrow">
            <a:avLst>
              <a:gd name="adj1" fmla="val 25000"/>
              <a:gd name="adj2" fmla="val 25000"/>
              <a:gd name="adj3" fmla="val 26068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Transportation Planning</a:t>
            </a:r>
            <a:br>
              <a:rPr lang="en-US" dirty="0" smtClean="0"/>
            </a:br>
            <a:r>
              <a:rPr lang="en-US" sz="3556" dirty="0" smtClean="0"/>
              <a:t>(“Predict and Provide”)</a:t>
            </a:r>
            <a:endParaRPr lang="en-US" dirty="0"/>
          </a:p>
        </p:txBody>
      </p:sp>
      <p:grpSp>
        <p:nvGrpSpPr>
          <p:cNvPr id="9" name="Group 9"/>
          <p:cNvGrpSpPr/>
          <p:nvPr/>
        </p:nvGrpSpPr>
        <p:grpSpPr>
          <a:xfrm>
            <a:off x="5410200" y="3048000"/>
            <a:ext cx="1905000" cy="2971800"/>
            <a:chOff x="5410200" y="3048000"/>
            <a:chExt cx="1905000" cy="2971800"/>
          </a:xfrm>
        </p:grpSpPr>
        <p:sp>
          <p:nvSpPr>
            <p:cNvPr id="7" name="Bent Arrow 6"/>
            <p:cNvSpPr/>
            <p:nvPr/>
          </p:nvSpPr>
          <p:spPr>
            <a:xfrm rot="5400000">
              <a:off x="5486400" y="2971800"/>
              <a:ext cx="1143000" cy="1295400"/>
            </a:xfrm>
            <a:prstGeom prst="bentArrow">
              <a:avLst>
                <a:gd name="adj1" fmla="val 25000"/>
                <a:gd name="adj2" fmla="val 25000"/>
                <a:gd name="adj3" fmla="val 26068"/>
                <a:gd name="adj4" fmla="val 43750"/>
              </a:avLst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eptagon 3"/>
            <p:cNvSpPr/>
            <p:nvPr/>
          </p:nvSpPr>
          <p:spPr>
            <a:xfrm>
              <a:off x="5486400" y="4191000"/>
              <a:ext cx="1828800" cy="1828800"/>
            </a:xfrm>
            <a:prstGeom prst="heptagon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Widen Roads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52600" y="4191000"/>
            <a:ext cx="3810000" cy="1828800"/>
            <a:chOff x="1752600" y="4191000"/>
            <a:chExt cx="3810000" cy="1828800"/>
          </a:xfrm>
        </p:grpSpPr>
        <p:sp>
          <p:nvSpPr>
            <p:cNvPr id="8" name="Left Arrow 7"/>
            <p:cNvSpPr/>
            <p:nvPr/>
          </p:nvSpPr>
          <p:spPr>
            <a:xfrm>
              <a:off x="3581400" y="5029200"/>
              <a:ext cx="1981200" cy="609600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ptagon 4"/>
            <p:cNvSpPr/>
            <p:nvPr/>
          </p:nvSpPr>
          <p:spPr>
            <a:xfrm>
              <a:off x="1752600" y="4191000"/>
              <a:ext cx="1828800" cy="1828800"/>
            </a:xfrm>
            <a:prstGeom prst="heptagon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Traffic Grows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Heptagon 2"/>
          <p:cNvSpPr/>
          <p:nvPr/>
        </p:nvSpPr>
        <p:spPr>
          <a:xfrm>
            <a:off x="3657600" y="2057400"/>
            <a:ext cx="1828800" cy="1828800"/>
          </a:xfrm>
          <a:prstGeom prst="heptag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Forecast Traffic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Transportation Planning</a:t>
            </a:r>
            <a:br>
              <a:rPr lang="en-US" dirty="0" smtClean="0"/>
            </a:br>
            <a:r>
              <a:rPr lang="en-US" sz="3556" dirty="0" smtClean="0"/>
              <a:t>(“Predict and Provide”)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52600" y="2057400"/>
            <a:ext cx="5562600" cy="3962400"/>
            <a:chOff x="1752600" y="2057400"/>
            <a:chExt cx="5562600" cy="3962400"/>
          </a:xfrm>
        </p:grpSpPr>
        <p:sp>
          <p:nvSpPr>
            <p:cNvPr id="8" name="Left Arrow 7"/>
            <p:cNvSpPr/>
            <p:nvPr/>
          </p:nvSpPr>
          <p:spPr>
            <a:xfrm>
              <a:off x="3581400" y="5029200"/>
              <a:ext cx="1981200" cy="609600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nt Arrow 6"/>
            <p:cNvSpPr/>
            <p:nvPr/>
          </p:nvSpPr>
          <p:spPr>
            <a:xfrm rot="5400000">
              <a:off x="5486400" y="2971800"/>
              <a:ext cx="1143000" cy="1295400"/>
            </a:xfrm>
            <a:prstGeom prst="bentArrow">
              <a:avLst>
                <a:gd name="adj1" fmla="val 25000"/>
                <a:gd name="adj2" fmla="val 25000"/>
                <a:gd name="adj3" fmla="val 26068"/>
                <a:gd name="adj4" fmla="val 43750"/>
              </a:avLst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ent Arrow 5"/>
            <p:cNvSpPr/>
            <p:nvPr/>
          </p:nvSpPr>
          <p:spPr>
            <a:xfrm>
              <a:off x="2514600" y="2971800"/>
              <a:ext cx="1143000" cy="1295400"/>
            </a:xfrm>
            <a:prstGeom prst="bentArrow">
              <a:avLst>
                <a:gd name="adj1" fmla="val 25000"/>
                <a:gd name="adj2" fmla="val 25000"/>
                <a:gd name="adj3" fmla="val 26068"/>
                <a:gd name="adj4" fmla="val 43750"/>
              </a:avLst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ptagon 2"/>
            <p:cNvSpPr/>
            <p:nvPr/>
          </p:nvSpPr>
          <p:spPr>
            <a:xfrm>
              <a:off x="3657600" y="2057400"/>
              <a:ext cx="1828800" cy="1828800"/>
            </a:xfrm>
            <a:prstGeom prst="heptagon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Forecast Traffic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" name="Heptagon 3"/>
            <p:cNvSpPr/>
            <p:nvPr/>
          </p:nvSpPr>
          <p:spPr>
            <a:xfrm>
              <a:off x="5486400" y="4191000"/>
              <a:ext cx="1828800" cy="1828800"/>
            </a:xfrm>
            <a:prstGeom prst="heptagon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Widen Roads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Heptagon 4"/>
            <p:cNvSpPr/>
            <p:nvPr/>
          </p:nvSpPr>
          <p:spPr>
            <a:xfrm>
              <a:off x="1752600" y="4191000"/>
              <a:ext cx="1828800" cy="1828800"/>
            </a:xfrm>
            <a:prstGeom prst="heptagon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Traffic Grows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mp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62023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How </a:t>
            </a:r>
            <a:br>
              <a:rPr lang="en-US" sz="5400" dirty="0" smtClean="0"/>
            </a:br>
            <a:r>
              <a:rPr lang="en-US" sz="5400" dirty="0" smtClean="0"/>
              <a:t>some </a:t>
            </a:r>
            <a:br>
              <a:rPr lang="en-US" sz="5400" dirty="0" smtClean="0"/>
            </a:br>
            <a:r>
              <a:rPr lang="en-US" sz="5400" dirty="0" smtClean="0"/>
              <a:t>plans </a:t>
            </a:r>
            <a:br>
              <a:rPr lang="en-US" sz="5400" dirty="0" smtClean="0"/>
            </a:br>
            <a:r>
              <a:rPr lang="en-US" sz="5400" dirty="0" smtClean="0"/>
              <a:t>are </a:t>
            </a:r>
            <a:br>
              <a:rPr lang="en-US" sz="5400" dirty="0" smtClean="0"/>
            </a:br>
            <a:r>
              <a:rPr lang="en-US" sz="5400" dirty="0" smtClean="0"/>
              <a:t>used</a:t>
            </a:r>
            <a:endParaRPr lang="en-US" sz="5400" dirty="0"/>
          </a:p>
        </p:txBody>
      </p:sp>
      <p:pic>
        <p:nvPicPr>
          <p:cNvPr id="3" name="Picture 2" descr="Doorstop Plan.jpg"/>
          <p:cNvPicPr>
            <a:picLocks noChangeAspect="1"/>
          </p:cNvPicPr>
          <p:nvPr/>
        </p:nvPicPr>
        <p:blipFill>
          <a:blip r:embed="rId2"/>
          <a:srcRect l="18889" t="10000"/>
          <a:stretch>
            <a:fillRect/>
          </a:stretch>
        </p:blipFill>
        <p:spPr>
          <a:xfrm>
            <a:off x="4508500" y="0"/>
            <a:ext cx="4635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Plan-</a:t>
            </a:r>
            <a:r>
              <a:rPr lang="en-US" dirty="0" err="1" smtClean="0"/>
              <a:t>gormortis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Implementation Actions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234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Years 1 - 3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6854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Years 4 - 7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474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Years 8 - 20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38553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Action*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3900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Cost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3900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Lead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9278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xxx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6898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xxx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44518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xxx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29278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xxx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36898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xxx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44518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xxx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29278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xxx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36898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xxx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44518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xxx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5638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“Action” – project, ordinance, plan, agreement, grant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6600" y="2931042"/>
            <a:ext cx="1143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83439" dir="7380000" rotWithShape="0">
              <a:schemeClr val="accent1">
                <a:lumMod val="60000"/>
                <a:lumOff val="4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76800" y="2931042"/>
            <a:ext cx="762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83439" dir="7380000" rotWithShape="0">
              <a:schemeClr val="accent1">
                <a:lumMod val="60000"/>
                <a:lumOff val="4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0" y="2931042"/>
            <a:ext cx="9144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83439" dir="7380000" rotWithShape="0">
              <a:schemeClr val="accent1">
                <a:lumMod val="60000"/>
                <a:lumOff val="4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3000" y="3579812"/>
            <a:ext cx="5867400" cy="1588"/>
          </a:xfrm>
          <a:prstGeom prst="line">
            <a:avLst/>
          </a:prstGeom>
          <a:ln w="19050" cap="flat" cmpd="sng" algn="ctr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  <a:effectLst>
            <a:outerShdw blurRad="40000" dist="83439" dir="7380000" rotWithShape="0">
              <a:schemeClr val="accent1">
                <a:lumMod val="60000"/>
                <a:lumOff val="4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43000" y="4341812"/>
            <a:ext cx="5867400" cy="1588"/>
          </a:xfrm>
          <a:prstGeom prst="line">
            <a:avLst/>
          </a:prstGeom>
          <a:ln w="19050" cap="flat" cmpd="sng" algn="ctr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  <a:effectLst>
            <a:outerShdw blurRad="40000" dist="83439" dir="7380000" rotWithShape="0">
              <a:schemeClr val="accent1">
                <a:lumMod val="60000"/>
                <a:lumOff val="4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43000" y="5180012"/>
            <a:ext cx="5867400" cy="1588"/>
          </a:xfrm>
          <a:prstGeom prst="line">
            <a:avLst/>
          </a:prstGeom>
          <a:ln w="19050" cap="flat" cmpd="sng" algn="ctr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  <a:effectLst>
            <a:outerShdw blurRad="40000" dist="83439" dir="7380000" rotWithShape="0">
              <a:schemeClr val="accent1">
                <a:lumMod val="60000"/>
                <a:lumOff val="4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Plan Types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>
            <a:off x="4343400" y="29367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343400" y="43845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343400" y="58323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705600" y="29367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705600" y="43845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705600" y="58323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981200" y="29367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1200" y="43845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981200" y="5832307"/>
            <a:ext cx="457200" cy="568493"/>
          </a:xfrm>
          <a:prstGeom prst="rightArrow">
            <a:avLst/>
          </a:prstGeom>
          <a:solidFill>
            <a:srgbClr val="B9CDE5"/>
          </a:soli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Scenario Planning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738586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Land Use Scenario 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186386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Land Use Scenario 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634186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Land Use Scenario 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38072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Alternative Land Use Patterns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2436812"/>
            <a:ext cx="18288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27385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Trans Plan </a:t>
            </a:r>
          </a:p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1863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Trans Plan </a:t>
            </a:r>
          </a:p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56341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Trans Plan </a:t>
            </a:r>
          </a:p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123807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Supporting Transportation Programs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38400" y="2436812"/>
            <a:ext cx="1905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27385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List </a:t>
            </a:r>
          </a:p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1863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List </a:t>
            </a:r>
          </a:p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5634187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Project List </a:t>
            </a:r>
          </a:p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123807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Transportation Projects, Policies, Etc.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800600" y="2436812"/>
            <a:ext cx="1905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2743200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Evaluation Criteria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4191000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Evaluation Criteria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638800"/>
            <a:ext cx="190500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 smtClean="0"/>
              <a:t>Evaluation Criteria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1238072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Program Evaluation (Forecasts)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162800" y="2436812"/>
            <a:ext cx="1905000" cy="1588"/>
          </a:xfrm>
          <a:prstGeom prst="line">
            <a:avLst/>
          </a:prstGeom>
          <a:ln w="5715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</TotalTime>
  <Words>525</Words>
  <Application>Microsoft Macintosh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Complete &amp; Connected: Tools for Planning a Balanced Transportation System  Technical Workshop</vt:lpstr>
      <vt:lpstr>Slide 2</vt:lpstr>
      <vt:lpstr>Slide 3</vt:lpstr>
      <vt:lpstr>Traditional Transportation Planning (“Predict and Provide”)</vt:lpstr>
      <vt:lpstr>Traditional Transportation Planning (“Predict and Provide”)</vt:lpstr>
      <vt:lpstr>How  some  plans  are  used</vt:lpstr>
      <vt:lpstr>Avoiding Plan-gormortis</vt:lpstr>
      <vt:lpstr>Plan Types</vt:lpstr>
      <vt:lpstr>Scenario Planning</vt:lpstr>
      <vt:lpstr>Build Out Planning</vt:lpstr>
      <vt:lpstr>Redmond Example</vt:lpstr>
      <vt:lpstr>Slide 12</vt:lpstr>
      <vt:lpstr>Goal-Based Planning</vt:lpstr>
      <vt:lpstr>Example:  Iowa DOT</vt:lpstr>
      <vt:lpstr>Example:  Iowa DOT</vt:lpstr>
      <vt:lpstr>Example:  Iowa DOT</vt:lpstr>
      <vt:lpstr>What gets measured gets done</vt:lpstr>
      <vt:lpstr>Slide 18</vt:lpstr>
    </vt:vector>
  </TitlesOfParts>
  <Company>Charlier Associates,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Petroleum Problem</dc:title>
  <dc:creator>Jim Charlier</dc:creator>
  <cp:lastModifiedBy>James Charlier</cp:lastModifiedBy>
  <cp:revision>97</cp:revision>
  <dcterms:created xsi:type="dcterms:W3CDTF">2012-05-02T18:10:59Z</dcterms:created>
  <dcterms:modified xsi:type="dcterms:W3CDTF">2012-05-02T18:12:58Z</dcterms:modified>
</cp:coreProperties>
</file>